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58" r:id="rId3"/>
    <p:sldId id="281" r:id="rId4"/>
    <p:sldId id="272" r:id="rId5"/>
    <p:sldId id="282" r:id="rId6"/>
    <p:sldId id="273" r:id="rId7"/>
    <p:sldId id="280" r:id="rId8"/>
    <p:sldId id="283" r:id="rId9"/>
    <p:sldId id="274" r:id="rId10"/>
    <p:sldId id="261" r:id="rId11"/>
    <p:sldId id="284" r:id="rId12"/>
    <p:sldId id="286" r:id="rId13"/>
    <p:sldId id="287" r:id="rId14"/>
    <p:sldId id="288" r:id="rId15"/>
    <p:sldId id="266" r:id="rId16"/>
    <p:sldId id="294" r:id="rId17"/>
    <p:sldId id="268" r:id="rId18"/>
    <p:sldId id="257" r:id="rId19"/>
    <p:sldId id="277" r:id="rId20"/>
    <p:sldId id="278" r:id="rId21"/>
    <p:sldId id="291" r:id="rId22"/>
    <p:sldId id="276" r:id="rId23"/>
    <p:sldId id="289" r:id="rId24"/>
    <p:sldId id="292" r:id="rId25"/>
    <p:sldId id="29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C07"/>
    <a:srgbClr val="B08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8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  <p:transition xmlns:p14="http://schemas.microsoft.com/office/powerpoint/2010/main"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D2998F-C5F3-4155-A86F-0B2757ACE44B}" type="datetimeFigureOut">
              <a:rPr lang="pt-BR" smtClean="0"/>
              <a:pPr/>
              <a:t>30/03/12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0388C1-39D8-4F2E-A242-FDCA57D432FD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 spd="med">
    <p:push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jovens-feliz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338437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m 6" descr="Cruz dos Jovens  Chega ao Brasil em Setemb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4610100" cy="3038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Imagem 7" descr="jac-j3-brasil-logo.jpg"/>
          <p:cNvPicPr>
            <a:picLocks noChangeAspect="1"/>
          </p:cNvPicPr>
          <p:nvPr/>
        </p:nvPicPr>
        <p:blipFill>
          <a:blip r:embed="rId4" cstate="print"/>
          <a:srcRect l="2683" t="4527"/>
          <a:stretch>
            <a:fillRect/>
          </a:stretch>
        </p:blipFill>
        <p:spPr>
          <a:xfrm>
            <a:off x="3779912" y="4437112"/>
            <a:ext cx="3852093" cy="2144907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5436096" y="6309320"/>
            <a:ext cx="3456049" cy="4320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Arial Black" pitchFamily="34" charset="0"/>
              </a:rPr>
              <a:t>Roma, abril de 2012</a:t>
            </a:r>
            <a:endParaRPr lang="pt-BR" sz="1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91479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341438"/>
            <a:ext cx="8831262" cy="424656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Expressões Nacionais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om as quais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pt-B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trabalhamos mais de perto:</a:t>
            </a:r>
          </a:p>
        </p:txBody>
      </p:sp>
    </p:spTree>
    <p:extLst>
      <p:ext uri="{BB962C8B-B14F-4D97-AF65-F5344CB8AC3E}">
        <p14:creationId xmlns:p14="http://schemas.microsoft.com/office/powerpoint/2010/main" val="1773083132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556793"/>
            <a:ext cx="8435280" cy="2880320"/>
          </a:xfrm>
        </p:spPr>
        <p:txBody>
          <a:bodyPr/>
          <a:lstStyle/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624078" indent="-514350">
              <a:buClr>
                <a:srgbClr val="002060"/>
              </a:buClr>
              <a:buSzPct val="71000"/>
              <a:buFont typeface="+mj-lt"/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PJ:     Pastoral da Juventude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PJR:   Pastoral da Juventude Rural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PJE:   Pastoral da Juventude Estudantil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PJMP:Pastoral da Juventude do Meio Popular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u="sng" dirty="0">
                <a:solidFill>
                  <a:srgbClr val="002060"/>
                </a:solidFill>
                <a:latin typeface="Arial Black" pitchFamily="34" charset="0"/>
              </a:rPr>
              <a:t>Pastorais da Juventude:</a:t>
            </a:r>
          </a:p>
        </p:txBody>
      </p:sp>
    </p:spTree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7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Ministério Jovem da RCC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Caminho Neo Catecumenal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Focolares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Regnun Christi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Legião de Maria Jovem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MEJ (Movimento Eucarístico Jovem)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Segue-me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Cursilho</a:t>
            </a:r>
            <a:endParaRPr lang="pt-BR" sz="2800" b="1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Equipes de Jovens de Nossa Senhora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Juventude de </a:t>
            </a:r>
            <a:r>
              <a:rPr lang="pt-BR" sz="2800" b="1" dirty="0" err="1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Schoenstatt</a:t>
            </a:r>
            <a:endParaRPr lang="pt-BR" sz="2800" b="1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Comunhão e Libertação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Juventude Mariana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5"/>
            </a:pPr>
            <a:r>
              <a:rPr lang="pt-BR" sz="28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Congregação Mariana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u="sng" dirty="0">
                <a:solidFill>
                  <a:srgbClr val="002060"/>
                </a:solidFill>
                <a:latin typeface="Arial Black" pitchFamily="34" charset="0"/>
              </a:rPr>
              <a:t>Movimentos Eclesiais:</a:t>
            </a:r>
          </a:p>
        </p:txBody>
      </p:sp>
    </p:spTree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628800"/>
            <a:ext cx="6696744" cy="4248472"/>
          </a:xfrm>
        </p:spPr>
        <p:txBody>
          <a:bodyPr/>
          <a:lstStyle/>
          <a:p>
            <a:pPr marL="624078" indent="-514350">
              <a:buClr>
                <a:srgbClr val="002060"/>
              </a:buClr>
              <a:buFont typeface="+mj-lt"/>
              <a:buAutoNum type="arabicPeriod" startAt="18"/>
            </a:pPr>
            <a:r>
              <a:rPr lang="pt-BR" dirty="0" smtClean="0">
                <a:latin typeface="Arial Black" pitchFamily="34" charset="0"/>
              </a:rPr>
              <a:t>CVX (Jesuítas)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18"/>
            </a:pPr>
            <a:r>
              <a:rPr lang="pt-BR" dirty="0" smtClean="0">
                <a:latin typeface="Arial Black" pitchFamily="34" charset="0"/>
              </a:rPr>
              <a:t>JUFRA (Franciscanos) 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18"/>
            </a:pPr>
            <a:r>
              <a:rPr lang="pt-BR" dirty="0" smtClean="0">
                <a:latin typeface="Arial Black" pitchFamily="34" charset="0"/>
              </a:rPr>
              <a:t>Dehonianos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18"/>
            </a:pPr>
            <a:r>
              <a:rPr lang="pt-BR" dirty="0" smtClean="0">
                <a:latin typeface="Arial Black" pitchFamily="34" charset="0"/>
              </a:rPr>
              <a:t>AJS (Salesianos)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18"/>
            </a:pPr>
            <a:r>
              <a:rPr lang="pt-BR" dirty="0" smtClean="0">
                <a:latin typeface="Arial Black" pitchFamily="34" charset="0"/>
              </a:rPr>
              <a:t>PJM (Marista)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18"/>
            </a:pPr>
            <a:r>
              <a:rPr lang="pt-BR" dirty="0" smtClean="0">
                <a:latin typeface="Arial Black" pitchFamily="34" charset="0"/>
              </a:rPr>
              <a:t>Vicentinos Jovens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18"/>
            </a:pPr>
            <a:r>
              <a:rPr lang="pt-BR" dirty="0" smtClean="0">
                <a:latin typeface="Arial Black" pitchFamily="34" charset="0"/>
              </a:rPr>
              <a:t>Juventude Marial Vicentina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18"/>
            </a:pPr>
            <a:r>
              <a:rPr lang="pt-BR" dirty="0" smtClean="0">
                <a:latin typeface="Arial Black" pitchFamily="34" charset="0"/>
              </a:rPr>
              <a:t>Juventude Palotina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u="sng" dirty="0" smtClean="0">
                <a:solidFill>
                  <a:srgbClr val="002060"/>
                </a:solidFill>
                <a:latin typeface="Arial Black" pitchFamily="34" charset="0"/>
              </a:rPr>
              <a:t>Congregações</a:t>
            </a:r>
            <a:r>
              <a:rPr lang="pt-BR" u="sng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pt-BR" u="sng" dirty="0">
                <a:solidFill>
                  <a:srgbClr val="002060"/>
                </a:solidFill>
                <a:latin typeface="Arial Black" pitchFamily="34" charset="0"/>
              </a:rPr>
              <a:t>Religiosas</a:t>
            </a:r>
            <a:r>
              <a:rPr lang="pt-BR" u="sng" dirty="0" smtClean="0">
                <a:solidFill>
                  <a:schemeClr val="bg1">
                    <a:lumMod val="10000"/>
                  </a:schemeClr>
                </a:solidFill>
                <a:latin typeface="Arial Black" pitchFamily="34" charset="0"/>
              </a:rPr>
              <a:t>:</a:t>
            </a:r>
            <a:endParaRPr lang="pt-BR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628800"/>
            <a:ext cx="3682752" cy="4251928"/>
          </a:xfrm>
        </p:spPr>
        <p:txBody>
          <a:bodyPr/>
          <a:lstStyle/>
          <a:p>
            <a:pPr marL="624078" indent="-514350">
              <a:buClr>
                <a:srgbClr val="002060"/>
              </a:buClr>
              <a:buFont typeface="+mj-lt"/>
              <a:buAutoNum type="arabicPeriod" startAt="26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Obra de Maria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26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Shalom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26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Canção Nova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26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Recado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26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Aliança de Misericórdia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26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Emanuel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26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Nova Aliança</a:t>
            </a:r>
          </a:p>
          <a:p>
            <a:pPr marL="624078" indent="-514350">
              <a:buClr>
                <a:srgbClr val="002060"/>
              </a:buClr>
              <a:buFont typeface="+mj-lt"/>
              <a:buAutoNum type="arabicPeriod" startAt="26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Mar a Dentro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u="sng" dirty="0">
                <a:solidFill>
                  <a:srgbClr val="002060"/>
                </a:solidFill>
                <a:latin typeface="Arial Black" pitchFamily="34" charset="0"/>
              </a:rPr>
              <a:t>Novas Comunidades: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99992" y="1556792"/>
            <a:ext cx="43204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2060"/>
              </a:buClr>
              <a:buSzPct val="68000"/>
              <a:buFont typeface="+mj-lt"/>
              <a:buAutoNum type="arabicPeriod" startAt="34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Arca da Aliança</a:t>
            </a:r>
          </a:p>
          <a:p>
            <a:pPr marL="514350" indent="-514350">
              <a:buClr>
                <a:srgbClr val="002060"/>
              </a:buClr>
              <a:buSzPct val="68000"/>
              <a:buFont typeface="+mj-lt"/>
              <a:buAutoNum type="arabicPeriod" startAt="34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Pantokrator</a:t>
            </a:r>
          </a:p>
          <a:p>
            <a:pPr marL="514350" indent="-514350">
              <a:buClr>
                <a:srgbClr val="002060"/>
              </a:buClr>
              <a:buSzPct val="68000"/>
              <a:buFont typeface="+mj-lt"/>
              <a:buAutoNum type="arabicPeriod" startAt="34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Palavra Viva</a:t>
            </a:r>
          </a:p>
          <a:p>
            <a:pPr marL="514350" indent="-514350">
              <a:buClr>
                <a:srgbClr val="002060"/>
              </a:buClr>
              <a:buSzPct val="68000"/>
              <a:buFont typeface="+mj-lt"/>
              <a:buAutoNum type="arabicPeriod" startAt="34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Sementes do Verbo</a:t>
            </a:r>
          </a:p>
          <a:p>
            <a:pPr marL="514350" indent="-514350">
              <a:buClr>
                <a:srgbClr val="002060"/>
              </a:buClr>
              <a:buSzPct val="68000"/>
              <a:buFont typeface="+mj-lt"/>
              <a:buAutoNum type="arabicPeriod" startAt="34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Face de Cristo</a:t>
            </a:r>
          </a:p>
          <a:p>
            <a:pPr marL="514350" indent="-514350">
              <a:buClr>
                <a:srgbClr val="002060"/>
              </a:buClr>
              <a:buSzPct val="68000"/>
              <a:buFont typeface="+mj-lt"/>
              <a:buAutoNum type="arabicPeriod" startAt="34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Bom Pastor</a:t>
            </a:r>
          </a:p>
          <a:p>
            <a:pPr marL="514350" indent="-514350">
              <a:buClr>
                <a:srgbClr val="002060"/>
              </a:buClr>
              <a:buSzPct val="68000"/>
              <a:buFont typeface="+mj-lt"/>
              <a:buAutoNum type="arabicPeriod" startAt="34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Santos Anjos</a:t>
            </a:r>
          </a:p>
          <a:p>
            <a:pPr marL="514350" indent="-514350">
              <a:buClr>
                <a:srgbClr val="002060"/>
              </a:buClr>
              <a:buSzPct val="68000"/>
              <a:buFont typeface="+mj-lt"/>
              <a:buAutoNum type="arabicPeriod" startAt="34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Doce Mãe de Deus</a:t>
            </a:r>
          </a:p>
          <a:p>
            <a:pPr marL="514350" indent="-514350">
              <a:buClr>
                <a:srgbClr val="002060"/>
              </a:buClr>
              <a:buSzPct val="68000"/>
              <a:buFont typeface="+mj-lt"/>
              <a:buAutoNum type="arabicPeriod" startAt="34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 Rainha da Paz</a:t>
            </a:r>
            <a:endParaRPr lang="pt-BR" sz="2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348880"/>
            <a:ext cx="8713787" cy="3600400"/>
          </a:xfrm>
        </p:spPr>
        <p:txBody>
          <a:bodyPr>
            <a:normAutofit/>
          </a:bodyPr>
          <a:lstStyle/>
          <a:p>
            <a:pPr marL="365125" indent="85725" eaLnBrk="1" hangingPunct="1">
              <a:buFont typeface="Arial" charset="0"/>
              <a:buNone/>
            </a:pPr>
            <a:r>
              <a:rPr lang="pt-BR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Pastorais e serviços afins:</a:t>
            </a:r>
          </a:p>
          <a:p>
            <a:pPr eaLnBrk="1" hangingPunct="1">
              <a:buFont typeface="Arial" charset="0"/>
              <a:buNone/>
            </a:pPr>
            <a:endParaRPr lang="pt-BR" sz="7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1081088" lvl="1" indent="-623888">
              <a:buClr>
                <a:srgbClr val="002060"/>
              </a:buClr>
              <a:buSzPct val="68000"/>
              <a:buFont typeface="+mj-lt"/>
              <a:buAutoNum type="arabicPeriod" startAt="46"/>
            </a:pPr>
            <a:r>
              <a:rPr lang="pt-BR" sz="2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Familiar</a:t>
            </a:r>
          </a:p>
          <a:p>
            <a:pPr marL="1081088" lvl="1" indent="-623888" eaLnBrk="1" hangingPunct="1">
              <a:buClr>
                <a:srgbClr val="002060"/>
              </a:buClr>
              <a:buSzPct val="68000"/>
              <a:buFont typeface="+mj-lt"/>
              <a:buAutoNum type="arabicPeriod" startAt="46"/>
            </a:pPr>
            <a:r>
              <a:rPr lang="pt-BR" sz="2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Vocacional</a:t>
            </a:r>
          </a:p>
          <a:p>
            <a:pPr marL="1081088" lvl="1" indent="-623888" eaLnBrk="1" hangingPunct="1">
              <a:buClr>
                <a:srgbClr val="002060"/>
              </a:buClr>
              <a:buSzPct val="68000"/>
              <a:buFont typeface="+mj-lt"/>
              <a:buAutoNum type="arabicPeriod" startAt="46"/>
            </a:pPr>
            <a:r>
              <a:rPr lang="pt-BR" sz="2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Universitária</a:t>
            </a:r>
            <a:endParaRPr lang="pt-BR" sz="2400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81088" lvl="1" indent="-623888" eaLnBrk="1" hangingPunct="1">
              <a:buClr>
                <a:srgbClr val="002060"/>
              </a:buClr>
              <a:buSzPct val="68000"/>
              <a:buFont typeface="+mj-lt"/>
              <a:buAutoNum type="arabicPeriod" startAt="46"/>
            </a:pPr>
            <a:r>
              <a:rPr lang="pt-BR" sz="2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Catequese </a:t>
            </a:r>
            <a:r>
              <a:rPr lang="pt-BR" sz="2400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(Crisma)</a:t>
            </a:r>
          </a:p>
          <a:p>
            <a:pPr marL="1081088" lvl="1" indent="-623888" eaLnBrk="1" hangingPunct="1">
              <a:buClr>
                <a:srgbClr val="002060"/>
              </a:buClr>
              <a:buSzPct val="68000"/>
              <a:buFont typeface="+mj-lt"/>
              <a:buAutoNum type="arabicPeriod" startAt="46"/>
            </a:pPr>
            <a:r>
              <a:rPr lang="pt-BR" sz="2400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Juventude Missionária</a:t>
            </a:r>
          </a:p>
          <a:p>
            <a:pPr marL="1081088" lvl="1" indent="-623888" eaLnBrk="1" hangingPunct="1">
              <a:buClr>
                <a:srgbClr val="002060"/>
              </a:buClr>
              <a:buSzPct val="68000"/>
              <a:buFont typeface="+mj-lt"/>
              <a:buAutoNum type="arabicPeriod" startAt="46"/>
            </a:pPr>
            <a:r>
              <a:rPr lang="pt-BR" sz="2400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Escoteiros</a:t>
            </a:r>
          </a:p>
        </p:txBody>
      </p:sp>
      <p:sp>
        <p:nvSpPr>
          <p:cNvPr id="8195" name="Espaço Reservado para Conteúdo 2"/>
          <p:cNvSpPr txBox="1">
            <a:spLocks/>
          </p:cNvSpPr>
          <p:nvPr/>
        </p:nvSpPr>
        <p:spPr bwMode="auto">
          <a:xfrm>
            <a:off x="682749" y="-27384"/>
            <a:ext cx="763366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882775" indent="-14255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800" b="1" u="sng" dirty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Organismos eclesiais:</a:t>
            </a:r>
            <a:br>
              <a:rPr lang="pt-BR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1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pt-BR" sz="32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534988" indent="-534988" algn="just" eaLnBrk="1" hangingPunct="1">
              <a:spcBef>
                <a:spcPct val="20000"/>
              </a:spcBef>
              <a:buClr>
                <a:srgbClr val="002060"/>
              </a:buClr>
              <a:buSzPct val="68000"/>
              <a:buFont typeface="+mj-lt"/>
              <a:buAutoNum type="arabicPeriod" startAt="43"/>
              <a:tabLst>
                <a:tab pos="1887538" algn="l"/>
              </a:tabLst>
            </a:pPr>
            <a:r>
              <a:rPr lang="pt-BR" sz="2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Conferência dos Religiosos do Brasil</a:t>
            </a:r>
            <a:endParaRPr lang="pt-BR" sz="2400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4988" indent="-534988" algn="just" eaLnBrk="1" hangingPunct="1">
              <a:spcBef>
                <a:spcPct val="20000"/>
              </a:spcBef>
              <a:buClr>
                <a:srgbClr val="002060"/>
              </a:buClr>
              <a:buSzPct val="68000"/>
              <a:buFont typeface="+mj-lt"/>
              <a:buAutoNum type="arabicPeriod" startAt="43"/>
              <a:tabLst>
                <a:tab pos="1887538" algn="l"/>
              </a:tabLst>
            </a:pPr>
            <a:r>
              <a:rPr lang="pt-BR" sz="2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Conselho Nacional dos Leigos do Brasil</a:t>
            </a:r>
          </a:p>
          <a:p>
            <a:pPr marL="534988" indent="-534988" algn="just" eaLnBrk="1" hangingPunct="1">
              <a:spcBef>
                <a:spcPct val="20000"/>
              </a:spcBef>
              <a:buClr>
                <a:srgbClr val="002060"/>
              </a:buClr>
              <a:buSzPct val="68000"/>
              <a:buFont typeface="+mj-lt"/>
              <a:buAutoNum type="arabicPeriod" startAt="43"/>
              <a:tabLst>
                <a:tab pos="1887538" algn="l"/>
              </a:tabLst>
            </a:pPr>
            <a:r>
              <a:rPr lang="pt-BR" sz="24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Associação Nacional das Escolas Católicas</a:t>
            </a:r>
            <a:endParaRPr lang="pt-BR" sz="2400" b="1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pt-BR" sz="3200" dirty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5517232"/>
            <a:ext cx="853244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pt-B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 Centros e Institutos de Juventude</a:t>
            </a:r>
            <a:endParaRPr lang="pt-BR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41568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scal.org.br/painel/visao/img/noticias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848"/>
            <a:ext cx="914400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26904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8028384" cy="4824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COMISSÃO EPISCOPAL PASTORAL PARA A JUVENTUDE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PROJETOS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2011 a 2015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70155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836712"/>
            <a:ext cx="88569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FORMAÇÃO E CAPACITAÇÃO:</a:t>
            </a:r>
          </a:p>
          <a:p>
            <a:pPr algn="ctr"/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 smtClean="0">
                <a:latin typeface="Arial" pitchFamily="34" charset="0"/>
                <a:cs typeface="Arial" pitchFamily="34" charset="0"/>
              </a:rPr>
              <a:t>Seminário </a:t>
            </a:r>
            <a:r>
              <a:rPr lang="pt-BR" sz="2350" b="1" dirty="0">
                <a:latin typeface="Arial" pitchFamily="34" charset="0"/>
                <a:cs typeface="Arial" pitchFamily="34" charset="0"/>
              </a:rPr>
              <a:t>“Experiências Missionárias Juvenis”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>
                <a:latin typeface="Arial" pitchFamily="34" charset="0"/>
                <a:cs typeface="Arial" pitchFamily="34" charset="0"/>
              </a:rPr>
              <a:t>Seminário “Juventude e Bioética”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>
                <a:latin typeface="Arial" pitchFamily="34" charset="0"/>
                <a:cs typeface="Arial" pitchFamily="34" charset="0"/>
              </a:rPr>
              <a:t>Seminário “Juventude e Redes Sociais”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>
                <a:latin typeface="Arial" pitchFamily="34" charset="0"/>
                <a:cs typeface="Arial" pitchFamily="34" charset="0"/>
              </a:rPr>
              <a:t>Capacitação de assessores 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pt-BR" sz="2350" b="1" dirty="0" err="1">
                <a:latin typeface="Arial" pitchFamily="34" charset="0"/>
                <a:cs typeface="Arial" pitchFamily="34" charset="0"/>
              </a:rPr>
              <a:t>Lectionautas</a:t>
            </a:r>
            <a:r>
              <a:rPr lang="pt-BR" sz="2350" b="1" dirty="0">
                <a:latin typeface="Arial" pitchFamily="34" charset="0"/>
                <a:cs typeface="Arial" pitchFamily="34" charset="0"/>
              </a:rPr>
              <a:t>’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>
                <a:latin typeface="Arial" pitchFamily="34" charset="0"/>
                <a:cs typeface="Arial" pitchFamily="34" charset="0"/>
              </a:rPr>
              <a:t>Iniciação ao Ecumenismo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>
                <a:latin typeface="Arial" pitchFamily="34" charset="0"/>
                <a:cs typeface="Arial" pitchFamily="34" charset="0"/>
              </a:rPr>
              <a:t>Visita aos Regionais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>
                <a:latin typeface="Arial" pitchFamily="34" charset="0"/>
                <a:cs typeface="Arial" pitchFamily="34" charset="0"/>
              </a:rPr>
              <a:t>Assessoria às dioceses e às várias expressões juvenis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>
                <a:latin typeface="Arial" pitchFamily="34" charset="0"/>
                <a:cs typeface="Arial" pitchFamily="34" charset="0"/>
              </a:rPr>
              <a:t>Comunicação juvenil pelas redes sociais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 smtClean="0">
                <a:latin typeface="Arial" pitchFamily="34" charset="0"/>
                <a:cs typeface="Arial" pitchFamily="34" charset="0"/>
              </a:rPr>
              <a:t>Encontro: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Congregações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Movimentos, Novas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Comunidades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350" b="1" dirty="0">
                <a:latin typeface="Arial" pitchFamily="34" charset="0"/>
                <a:cs typeface="Arial" pitchFamily="34" charset="0"/>
              </a:rPr>
              <a:t>Encontro </a:t>
            </a:r>
            <a:r>
              <a:rPr lang="pt-BR" sz="2350" b="1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350" b="1" dirty="0">
                <a:latin typeface="Arial" pitchFamily="34" charset="0"/>
                <a:cs typeface="Arial" pitchFamily="34" charset="0"/>
              </a:rPr>
              <a:t>os Assessores </a:t>
            </a:r>
            <a:r>
              <a:rPr lang="pt-BR" sz="2350" b="1" dirty="0" smtClean="0">
                <a:latin typeface="Arial" pitchFamily="34" charset="0"/>
                <a:cs typeface="Arial" pitchFamily="34" charset="0"/>
              </a:rPr>
              <a:t>Diocesanos e </a:t>
            </a:r>
            <a:r>
              <a:rPr lang="pt-BR" sz="2350" b="1" dirty="0">
                <a:latin typeface="Arial" pitchFamily="34" charset="0"/>
                <a:cs typeface="Arial" pitchFamily="34" charset="0"/>
              </a:rPr>
              <a:t>das </a:t>
            </a:r>
            <a:r>
              <a:rPr lang="pt-BR" sz="2350" b="1" dirty="0" err="1">
                <a:latin typeface="Arial" pitchFamily="34" charset="0"/>
                <a:cs typeface="Arial" pitchFamily="34" charset="0"/>
              </a:rPr>
              <a:t>PJs</a:t>
            </a:r>
            <a:endParaRPr lang="pt-BR" sz="235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endParaRPr lang="pt-BR" sz="2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92088"/>
          </a:xfrm>
        </p:spPr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PROJETOS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43449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692696"/>
            <a:ext cx="878497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EVENTOS:</a:t>
            </a:r>
          </a:p>
          <a:p>
            <a:pPr algn="ctr"/>
            <a:endParaRPr lang="pt-BR" sz="27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700" b="1" dirty="0">
                <a:latin typeface="Arial" pitchFamily="34" charset="0"/>
                <a:cs typeface="Arial" pitchFamily="34" charset="0"/>
              </a:rPr>
              <a:t>Jornada Mundial da Juventude – Rio-2013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700" b="1" dirty="0">
                <a:latin typeface="Arial" pitchFamily="34" charset="0"/>
                <a:cs typeface="Arial" pitchFamily="34" charset="0"/>
              </a:rPr>
              <a:t>Peregrinação da Cruz e do Ícone de 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N. 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>Senhora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>Semana Missionária” (“Dias nas Dioceses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”)</a:t>
            </a:r>
            <a:endParaRPr lang="pt-BR" sz="27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Participação: Cone 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>Sul, CELAM, 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PCL (Roma)</a:t>
            </a:r>
            <a:endParaRPr lang="pt-BR" sz="27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700" b="1" dirty="0">
                <a:latin typeface="Arial" pitchFamily="34" charset="0"/>
                <a:cs typeface="Arial" pitchFamily="34" charset="0"/>
              </a:rPr>
              <a:t>Animação para o Dia Nacional da Juventude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(DNJ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700" b="1" dirty="0">
                <a:latin typeface="Arial" pitchFamily="34" charset="0"/>
                <a:cs typeface="Arial" pitchFamily="34" charset="0"/>
              </a:rPr>
              <a:t>Orientação para a Jornada Diocesana da Juventude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(JDJ)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92088"/>
          </a:xfrm>
        </p:spPr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PROJETOS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50345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3240087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pt-B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IGREJA DO BRASIL:</a:t>
            </a:r>
            <a:br>
              <a:rPr lang="pt-B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pt-B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/>
            </a:r>
            <a:br>
              <a:rPr lang="pt-B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</a:br>
            <a:r>
              <a:rPr lang="pt-BR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OPÇÃO AFETIVA E EFETIVA PELOS JOVENS</a:t>
            </a:r>
            <a:endParaRPr lang="pt-BR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AutoShape 2" descr="https://mail.google.com/mail/?attid=0.1&amp;disp=emb&amp;view=att&amp;th=12a63e5bfd1520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52" name="AutoShape 4" descr="https://mail.google.com/mail/?attid=0.1&amp;disp=emb&amp;view=att&amp;th=12a63e5bfd1520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53" name="AutoShape 6" descr="https://mail.google.com/mail/?attid=0.1&amp;disp=emb&amp;view=att&amp;th=12a63e5bfd1520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1560" y="332656"/>
          <a:ext cx="7921625" cy="1080121"/>
        </p:xfrm>
        <a:graphic>
          <a:graphicData uri="http://schemas.openxmlformats.org/drawingml/2006/table">
            <a:tbl>
              <a:tblPr/>
              <a:tblGrid>
                <a:gridCol w="921099"/>
                <a:gridCol w="7000526"/>
              </a:tblGrid>
              <a:tr h="108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CONFERÊNCIA NACIONAL DOS BISPOS DO </a:t>
                      </a:r>
                      <a:r>
                        <a:rPr lang="pt-BR" sz="1800" b="1" dirty="0" smtClean="0">
                          <a:latin typeface="Arial"/>
                          <a:ea typeface="Calibri"/>
                          <a:cs typeface="Times New Roman"/>
                        </a:rPr>
                        <a:t>BRASIL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8" name="Imagem 1" descr="Logo-Oficial-CN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2"/>
          <p:cNvSpPr txBox="1">
            <a:spLocks/>
          </p:cNvSpPr>
          <p:nvPr/>
        </p:nvSpPr>
        <p:spPr>
          <a:xfrm>
            <a:off x="3707904" y="6237312"/>
            <a:ext cx="5436096" cy="434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1400" b="1" dirty="0" smtClean="0">
                <a:latin typeface="Arial Black" pitchFamily="34" charset="0"/>
              </a:rPr>
              <a:t>Comissão Episcopal Pastoral para a Juventude, CNBB</a:t>
            </a:r>
          </a:p>
        </p:txBody>
      </p:sp>
    </p:spTree>
    <p:extLst>
      <p:ext uri="{BB962C8B-B14F-4D97-AF65-F5344CB8AC3E}">
        <p14:creationId xmlns:p14="http://schemas.microsoft.com/office/powerpoint/2010/main" val="2105630162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257722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ARTICULAÇÃO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Organização da Coordenação da Pastoral Juvenil Nacional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Acompanhamento das Pastorais da Juventude 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Encontro com jovens coordenadores nacionais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Encontro: Bispos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Referenciais Regionais </a:t>
            </a:r>
          </a:p>
          <a:p>
            <a:pPr marL="457200" lvl="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Contribuição na organização da CF 2013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92088"/>
          </a:xfrm>
        </p:spPr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PROJETOS</a:t>
            </a:r>
            <a:endParaRPr lang="pt-B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50345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83671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SUBSÍDIOS: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Material Formativo</a:t>
            </a:r>
          </a:p>
          <a:p>
            <a:pPr marL="457200" indent="-457200">
              <a:buClr>
                <a:srgbClr val="C00000"/>
              </a:buCl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de Anuário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92088"/>
          </a:xfrm>
        </p:spPr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PROJETOS</a:t>
            </a:r>
            <a:endParaRPr lang="pt-BR" dirty="0">
              <a:latin typeface="Arial Black" pitchFamily="34" charset="0"/>
            </a:endParaRPr>
          </a:p>
        </p:txBody>
      </p:sp>
      <p:pic>
        <p:nvPicPr>
          <p:cNvPr id="2050" name="Picture 2" descr="C:\Users\User\Downloads\P3210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1461">
            <a:off x="448584" y="2540693"/>
            <a:ext cx="2178844" cy="3378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User\Downloads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84984"/>
            <a:ext cx="1704446" cy="25805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4" name="Picture 6" descr="C:\Users\User\Downloads\capa_setor_diocesano_jovem_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717032"/>
            <a:ext cx="1537915" cy="24145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User\Downloads\cruzperegr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1363922" cy="1982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C:\Users\User\Downloads\doc_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437112"/>
            <a:ext cx="1333500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m 9" descr="capa_vol_ii_site_aos_jovens_com_afeto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1412776"/>
            <a:ext cx="1723249" cy="2408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m 10" descr="capa_vol_i_site_aos_jovens_com_afeto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1628800"/>
            <a:ext cx="1758131" cy="2435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82456570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Processo alternativo 4"/>
          <p:cNvSpPr>
            <a:spLocks noChangeArrowheads="1"/>
          </p:cNvSpPr>
          <p:nvPr/>
        </p:nvSpPr>
        <p:spPr bwMode="auto">
          <a:xfrm>
            <a:off x="3606800" y="992188"/>
            <a:ext cx="1838325" cy="1082675"/>
          </a:xfrm>
          <a:prstGeom prst="flowChartAlternateProcess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5" name="Imagem 59" descr="Descrição: Descrição: Descrição: Logo-Oficial-CN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1" y="1055132"/>
            <a:ext cx="7524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Processo alternativo 5"/>
          <p:cNvSpPr>
            <a:spLocks noChangeArrowheads="1"/>
          </p:cNvSpPr>
          <p:nvPr/>
        </p:nvSpPr>
        <p:spPr bwMode="auto">
          <a:xfrm>
            <a:off x="3606800" y="2900487"/>
            <a:ext cx="2045320" cy="74453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7940" dir="5400000" algn="ctr" rotWithShape="0">
              <a:srgbClr val="000000">
                <a:alpha val="31999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COMISSÃO EPISCOPAL </a:t>
            </a:r>
            <a:r>
              <a:rPr lang="pt-BR" sz="1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PASTORAL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PARA A JUVENTUDE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uxograma: Processo alternativo 6"/>
          <p:cNvSpPr>
            <a:spLocks noChangeArrowheads="1"/>
          </p:cNvSpPr>
          <p:nvPr/>
        </p:nvSpPr>
        <p:spPr bwMode="auto">
          <a:xfrm>
            <a:off x="179513" y="2219325"/>
            <a:ext cx="3039356" cy="167481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COMISSÃO ESPECIAL JMJ 2013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pt-BR" sz="1400" dirty="0" smtClean="0">
                <a:latin typeface="Calibri" pitchFamily="34" charset="0"/>
                <a:cs typeface="Times New Roman" pitchFamily="18" charset="0"/>
              </a:rPr>
              <a:t>Peregrinação da Cruz e do Ícone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B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Semana</a:t>
            </a:r>
            <a:r>
              <a:rPr kumimoji="0" lang="pt-BR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Missionária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pt-BR" sz="1400" baseline="0" dirty="0" smtClean="0">
                <a:latin typeface="Calibri" pitchFamily="34" charset="0"/>
                <a:cs typeface="Times New Roman" pitchFamily="18" charset="0"/>
              </a:rPr>
              <a:t>Relações Diplomáticas</a:t>
            </a: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uxograma: Processo alternativo 7"/>
          <p:cNvSpPr>
            <a:spLocks noChangeArrowheads="1"/>
          </p:cNvSpPr>
          <p:nvPr/>
        </p:nvSpPr>
        <p:spPr bwMode="auto">
          <a:xfrm>
            <a:off x="6487569" y="4954801"/>
            <a:ext cx="2548928" cy="419100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Equipe Jovem de Comunicação</a:t>
            </a:r>
            <a:endParaRPr kumimoji="0" lang="pt-BR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uxograma: Processo alternativo 8"/>
          <p:cNvSpPr>
            <a:spLocks noChangeArrowheads="1"/>
          </p:cNvSpPr>
          <p:nvPr/>
        </p:nvSpPr>
        <p:spPr bwMode="auto">
          <a:xfrm>
            <a:off x="1098550" y="4564063"/>
            <a:ext cx="1838325" cy="110172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2700" dir="54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COORDENAÇÃO DA PASTORAL JUVENIL NACIONAL</a:t>
            </a:r>
            <a:endParaRPr kumimoji="0" lang="pt-BR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uxograma: Processo alternativo 9"/>
          <p:cNvSpPr>
            <a:spLocks noChangeArrowheads="1"/>
          </p:cNvSpPr>
          <p:nvPr/>
        </p:nvSpPr>
        <p:spPr bwMode="auto">
          <a:xfrm>
            <a:off x="6588224" y="2852936"/>
            <a:ext cx="2330450" cy="685800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 Bispos Referenciais da Juventude nos Regionais </a:t>
            </a:r>
            <a:endParaRPr kumimoji="0" lang="pt-BR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ector de seta reta 20"/>
          <p:cNvSpPr>
            <a:spLocks noChangeShapeType="1"/>
          </p:cNvSpPr>
          <p:nvPr/>
        </p:nvSpPr>
        <p:spPr bwMode="auto">
          <a:xfrm rot="5400000">
            <a:off x="4154487" y="2486026"/>
            <a:ext cx="7969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Conector de seta reta 23"/>
          <p:cNvSpPr>
            <a:spLocks noChangeShapeType="1"/>
          </p:cNvSpPr>
          <p:nvPr/>
        </p:nvSpPr>
        <p:spPr bwMode="auto">
          <a:xfrm rot="16200000" flipH="1">
            <a:off x="7329488" y="4562475"/>
            <a:ext cx="800100" cy="9525"/>
          </a:xfrm>
          <a:prstGeom prst="bentConnector3">
            <a:avLst>
              <a:gd name="adj1" fmla="val 533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Conector reto 25"/>
          <p:cNvSpPr>
            <a:spLocks noChangeShapeType="1"/>
          </p:cNvSpPr>
          <p:nvPr/>
        </p:nvSpPr>
        <p:spPr bwMode="auto">
          <a:xfrm>
            <a:off x="3218867" y="2708919"/>
            <a:ext cx="824495" cy="1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Conector reto 27"/>
          <p:cNvSpPr>
            <a:spLocks noChangeShapeType="1"/>
          </p:cNvSpPr>
          <p:nvPr/>
        </p:nvSpPr>
        <p:spPr bwMode="auto">
          <a:xfrm flipV="1">
            <a:off x="5213350" y="4159250"/>
            <a:ext cx="2508250" cy="1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Conector reto 29"/>
          <p:cNvSpPr>
            <a:spLocks noChangeShapeType="1"/>
          </p:cNvSpPr>
          <p:nvPr/>
        </p:nvSpPr>
        <p:spPr bwMode="auto">
          <a:xfrm>
            <a:off x="1949450" y="4160838"/>
            <a:ext cx="1912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Conector de seta reta 30"/>
          <p:cNvSpPr>
            <a:spLocks noChangeShapeType="1"/>
          </p:cNvSpPr>
          <p:nvPr/>
        </p:nvSpPr>
        <p:spPr bwMode="auto">
          <a:xfrm rot="16200000" flipH="1">
            <a:off x="1741488" y="4356100"/>
            <a:ext cx="403225" cy="9525"/>
          </a:xfrm>
          <a:prstGeom prst="bentConnector3">
            <a:avLst>
              <a:gd name="adj1" fmla="val -77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Conector reto 31"/>
          <p:cNvSpPr>
            <a:spLocks noChangeShapeType="1"/>
          </p:cNvSpPr>
          <p:nvPr/>
        </p:nvSpPr>
        <p:spPr bwMode="auto">
          <a:xfrm flipV="1">
            <a:off x="4043362" y="2085974"/>
            <a:ext cx="1" cy="62294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Conector reto 32"/>
          <p:cNvSpPr>
            <a:spLocks noChangeShapeType="1"/>
          </p:cNvSpPr>
          <p:nvPr/>
        </p:nvSpPr>
        <p:spPr bwMode="auto">
          <a:xfrm>
            <a:off x="3873500" y="3629025"/>
            <a:ext cx="0" cy="53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Conector reto 33"/>
          <p:cNvSpPr>
            <a:spLocks noChangeShapeType="1"/>
          </p:cNvSpPr>
          <p:nvPr/>
        </p:nvSpPr>
        <p:spPr bwMode="auto">
          <a:xfrm>
            <a:off x="5214938" y="3643313"/>
            <a:ext cx="0" cy="531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63" name="AutoShape 32"/>
          <p:cNvSpPr>
            <a:spLocks noChangeArrowheads="1"/>
          </p:cNvSpPr>
          <p:nvPr/>
        </p:nvSpPr>
        <p:spPr bwMode="auto">
          <a:xfrm>
            <a:off x="4358135" y="5615723"/>
            <a:ext cx="4678362" cy="419100"/>
          </a:xfrm>
          <a:prstGeom prst="flowChartAlternateProcess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Congregações, Movimentos, Novas Comunidades, Serviços</a:t>
            </a: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AutoShape 31"/>
          <p:cNvSpPr>
            <a:spLocks noChangeShapeType="1"/>
          </p:cNvSpPr>
          <p:nvPr/>
        </p:nvSpPr>
        <p:spPr bwMode="auto">
          <a:xfrm>
            <a:off x="4937125" y="3643313"/>
            <a:ext cx="0" cy="1946275"/>
          </a:xfrm>
          <a:prstGeom prst="straightConnector1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65" name="Oval 35"/>
          <p:cNvSpPr>
            <a:spLocks noChangeArrowheads="1"/>
          </p:cNvSpPr>
          <p:nvPr/>
        </p:nvSpPr>
        <p:spPr bwMode="auto">
          <a:xfrm>
            <a:off x="415036" y="1196752"/>
            <a:ext cx="2665235" cy="1200694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79646"/>
            </a:solidFill>
            <a:prstDash val="dash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COL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JMJ RIO 2013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70" name="Rectangle 64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65"/>
          <p:cNvSpPr>
            <a:spLocks noChangeArrowheads="1"/>
          </p:cNvSpPr>
          <p:nvPr/>
        </p:nvSpPr>
        <p:spPr bwMode="auto">
          <a:xfrm>
            <a:off x="0" y="1371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72" name="Rectangle 73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971600" y="0"/>
            <a:ext cx="73448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COMISSÃO ESPECIAL DA CNBB</a:t>
            </a:r>
            <a:r>
              <a:rPr kumimoji="0" lang="pt-BR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PARA A JMJ </a:t>
            </a:r>
            <a:endParaRPr kumimoji="0" lang="pt-BR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 O COL (COMITÊ ORGANIZADOR LOCAL – RIO DE JANEIRO</a:t>
            </a:r>
            <a:r>
              <a:rPr lang="pt-BR" sz="1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pt-BR" sz="9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onector reto 25"/>
          <p:cNvSpPr>
            <a:spLocks noChangeShapeType="1"/>
          </p:cNvSpPr>
          <p:nvPr/>
        </p:nvSpPr>
        <p:spPr bwMode="auto">
          <a:xfrm>
            <a:off x="3249955" y="3191348"/>
            <a:ext cx="356846" cy="44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" name="Conector reto 27"/>
          <p:cNvSpPr>
            <a:spLocks noChangeShapeType="1"/>
          </p:cNvSpPr>
          <p:nvPr/>
        </p:nvSpPr>
        <p:spPr bwMode="auto">
          <a:xfrm flipV="1">
            <a:off x="5652120" y="3160474"/>
            <a:ext cx="9361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620756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6159768431_20b21de333_b-564x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6228">
            <a:off x="3148305" y="365708"/>
            <a:ext cx="53721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User\Download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0029">
            <a:off x="-30983" y="2157293"/>
            <a:ext cx="3851773" cy="2888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5" descr="C:\Users\User\Downloads\jpg_20111201094252_84_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7530">
            <a:off x="4418384" y="3435370"/>
            <a:ext cx="3901940" cy="2952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ARTICULAR\Desktop\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52" y="620688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04664"/>
            <a:ext cx="604867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i="1" dirty="0" smtClean="0"/>
              <a:t>“Cada JMJ deve se tornar um ponto de partida, um impulso para a Pastoral Juvenil. É um momento particular de evangelização e, ainda mais, de escuta desta nova geração que está chegando”</a:t>
            </a:r>
          </a:p>
          <a:p>
            <a:pPr marL="0" indent="0">
              <a:buNone/>
            </a:pPr>
            <a:r>
              <a:rPr lang="pt-BR" sz="3200" dirty="0" smtClean="0"/>
              <a:t>(</a:t>
            </a:r>
            <a:r>
              <a:rPr lang="pt-BR" sz="3200" dirty="0" err="1" smtClean="0"/>
              <a:t>Cardel</a:t>
            </a:r>
            <a:r>
              <a:rPr lang="pt-BR" sz="3200" dirty="0" smtClean="0"/>
              <a:t> </a:t>
            </a:r>
            <a:r>
              <a:rPr lang="pt-BR" sz="3200" dirty="0" err="1" smtClean="0"/>
              <a:t>Rilko</a:t>
            </a:r>
            <a:r>
              <a:rPr lang="pt-BR" sz="3200" dirty="0" smtClean="0"/>
              <a:t>)</a:t>
            </a:r>
          </a:p>
          <a:p>
            <a:pPr marL="0" indent="0" algn="r">
              <a:buNone/>
            </a:pPr>
            <a:r>
              <a:rPr lang="pt-BR" sz="3200" dirty="0" smtClean="0"/>
              <a:t> </a:t>
            </a:r>
            <a:endParaRPr lang="pt-BR" sz="3200" dirty="0"/>
          </a:p>
          <a:p>
            <a:pPr marL="0" indent="0" algn="r">
              <a:buNone/>
            </a:pPr>
            <a:r>
              <a:rPr lang="pt-BR" sz="2000" dirty="0" smtClean="0"/>
              <a:t>[Rio </a:t>
            </a:r>
            <a:r>
              <a:rPr lang="pt-BR" sz="2000" dirty="0"/>
              <a:t>de Janeiro fevereiro de </a:t>
            </a:r>
            <a:r>
              <a:rPr lang="pt-BR" sz="2000" dirty="0" smtClean="0"/>
              <a:t>2012]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97883374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wnloads\brasileiros_mad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67948">
            <a:off x="50529" y="115068"/>
            <a:ext cx="9224983" cy="623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853000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824536"/>
          </a:xfrm>
        </p:spPr>
        <p:txBody>
          <a:bodyPr>
            <a:noAutofit/>
          </a:bodyPr>
          <a:lstStyle/>
          <a:p>
            <a:pPr marL="177800" indent="-177800"/>
            <a:r>
              <a:rPr lang="pt-BR" sz="2200" b="1" dirty="0" smtClean="0">
                <a:solidFill>
                  <a:srgbClr val="259B30"/>
                </a:solidFill>
                <a:latin typeface="Arial" pitchFamily="34" charset="0"/>
                <a:cs typeface="Arial" pitchFamily="34" charset="0"/>
              </a:rPr>
              <a:t>2006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t-BR" sz="2200" i="1" dirty="0" smtClean="0">
                <a:latin typeface="Arial" pitchFamily="34" charset="0"/>
                <a:cs typeface="Arial" pitchFamily="34" charset="0"/>
              </a:rPr>
              <a:t>“Juventude”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: tema central da Assembléia da CNBB</a:t>
            </a:r>
          </a:p>
          <a:p>
            <a:pPr marL="177800" indent="-177800"/>
            <a:r>
              <a:rPr lang="pt-BR" sz="2200" b="1" dirty="0" smtClean="0">
                <a:solidFill>
                  <a:srgbClr val="E79C07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Aprovação do documento </a:t>
            </a:r>
            <a:r>
              <a:rPr lang="pt-BR" sz="2200" i="1" dirty="0" smtClean="0">
                <a:latin typeface="Arial" pitchFamily="34" charset="0"/>
                <a:cs typeface="Arial" pitchFamily="34" charset="0"/>
              </a:rPr>
              <a:t>“Evangelização da Juventude”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 na Assembléia da CNBB</a:t>
            </a:r>
          </a:p>
          <a:p>
            <a:pPr marL="177800" indent="-177800"/>
            <a:r>
              <a:rPr lang="pt-BR" sz="2200" b="1" dirty="0">
                <a:solidFill>
                  <a:srgbClr val="E79C07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Pedido ao Papa: JMJ no Brasil</a:t>
            </a:r>
          </a:p>
          <a:p>
            <a:pPr marL="177800" indent="-177800"/>
            <a:r>
              <a:rPr lang="pt-B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Criação da Equipe Jovem de Comunicação</a:t>
            </a:r>
          </a:p>
          <a:p>
            <a:pPr marL="177800" indent="-177800"/>
            <a:r>
              <a:rPr lang="pt-BR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Seminário dos 30 anos de Puebla</a:t>
            </a:r>
          </a:p>
          <a:p>
            <a:pPr marL="177800" indent="-177800"/>
            <a:r>
              <a:rPr lang="pt-BR" sz="2200" b="1" dirty="0">
                <a:latin typeface="Arial" pitchFamily="34" charset="0"/>
                <a:cs typeface="Arial" pitchFamily="34" charset="0"/>
              </a:rPr>
              <a:t>2010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– Criação do Site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www.jovensconectados.org.br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77800" indent="-177800"/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1ª. Delegação Brasileira: JMJ Madri</a:t>
            </a:r>
          </a:p>
          <a:p>
            <a:pPr marL="177800" indent="-177800"/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Acolhida do Papa ao pedido da CNBB: JMJ</a:t>
            </a:r>
          </a:p>
          <a:p>
            <a:pPr marL="177800" indent="-177800"/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Criação da Comissão Episcopal Pastoral para a Juventude</a:t>
            </a:r>
          </a:p>
          <a:p>
            <a:pPr marL="177800" indent="-177800"/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Criação da Coordenação da Pastoral Juvenil Nacional</a:t>
            </a:r>
          </a:p>
          <a:p>
            <a:pPr marL="177800" indent="-177800"/>
            <a:r>
              <a:rPr lang="pt-B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– Aprovação da CF 2013: “Fraternidade e Juventude”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64704"/>
          </a:xfrm>
        </p:spPr>
        <p:txBody>
          <a:bodyPr>
            <a:noAutofit/>
          </a:bodyPr>
          <a:lstStyle/>
          <a:p>
            <a:pPr marL="0" indent="0" algn="ctr"/>
            <a:r>
              <a:rPr lang="pt-BR" sz="28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ALGUNS ACONTECIMENTOS NACIONAIS:</a:t>
            </a:r>
          </a:p>
        </p:txBody>
      </p:sp>
    </p:spTree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 regionai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62889"/>
            <a:ext cx="5721608" cy="4963881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Black" pitchFamily="34" charset="0"/>
              </a:rPr>
              <a:t>REGIONAIS DA CNBB NO BRASIL</a:t>
            </a:r>
            <a:endParaRPr lang="pt-BR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Fluxograma: Processo 1"/>
          <p:cNvSpPr/>
          <p:nvPr/>
        </p:nvSpPr>
        <p:spPr>
          <a:xfrm>
            <a:off x="6732240" y="4365104"/>
            <a:ext cx="1800200" cy="36004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Rio de Janeiro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Fluxograma: Processo 5"/>
          <p:cNvSpPr/>
          <p:nvPr/>
        </p:nvSpPr>
        <p:spPr>
          <a:xfrm>
            <a:off x="7020272" y="3429000"/>
            <a:ext cx="1057880" cy="36004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Brasília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5364088" y="3717032"/>
            <a:ext cx="2592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868144" y="4615964"/>
            <a:ext cx="2592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20314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-do-brasil-preto-e-branco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1098807">
            <a:off x="5092814" y="2963572"/>
            <a:ext cx="3606086" cy="341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0872" y="1268760"/>
            <a:ext cx="8229600" cy="4680520"/>
          </a:xfrm>
        </p:spPr>
        <p:txBody>
          <a:bodyPr>
            <a:normAutofit/>
          </a:bodyPr>
          <a:lstStyle/>
          <a:p>
            <a:pPr marL="0" indent="0"/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Área:   8.514.876,599 km²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/>
            <a:r>
              <a:rPr lang="pt-BR" b="1" dirty="0" smtClean="0">
                <a:latin typeface="Arial" pitchFamily="34" charset="0"/>
                <a:cs typeface="Arial" pitchFamily="34" charset="0"/>
              </a:rPr>
              <a:t> População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:190.755.799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hab.</a:t>
            </a:r>
          </a:p>
          <a:p>
            <a:pPr marL="0" indent="0"/>
            <a:r>
              <a:rPr lang="pt-BR" b="1" dirty="0" smtClean="0">
                <a:latin typeface="Arial" pitchFamily="34" charset="0"/>
                <a:cs typeface="Arial" pitchFamily="34" charset="0"/>
              </a:rPr>
              <a:t> Jovens: (15 a 29 anos):  60.000.000</a:t>
            </a:r>
          </a:p>
          <a:p>
            <a:pPr marL="0" indent="0"/>
            <a:r>
              <a:rPr lang="pt-BR" b="1" dirty="0" smtClean="0">
                <a:latin typeface="Arial" pitchFamily="34" charset="0"/>
                <a:cs typeface="Arial" pitchFamily="34" charset="0"/>
              </a:rPr>
              <a:t> Estados:   26 estados e 1 Distrito Federal</a:t>
            </a:r>
          </a:p>
          <a:p>
            <a:pPr marL="0" indent="0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pt-BR" b="1" dirty="0" smtClean="0">
                <a:latin typeface="Arial" pitchFamily="34" charset="0"/>
                <a:cs typeface="Arial" pitchFamily="34" charset="0"/>
              </a:rPr>
              <a:t> Dioceses:              276</a:t>
            </a:r>
          </a:p>
          <a:p>
            <a:pPr marL="0" indent="0"/>
            <a:r>
              <a:rPr lang="pt-BR" b="1" dirty="0" smtClean="0">
                <a:latin typeface="Arial" pitchFamily="34" charset="0"/>
                <a:cs typeface="Arial" pitchFamily="34" charset="0"/>
              </a:rPr>
              <a:t> Bispos:                  460 </a:t>
            </a:r>
          </a:p>
          <a:p>
            <a:pPr marL="0" indent="0"/>
            <a:r>
              <a:rPr lang="pt-BR" b="1" dirty="0" smtClean="0">
                <a:latin typeface="Arial" pitchFamily="34" charset="0"/>
                <a:cs typeface="Arial" pitchFamily="34" charset="0"/>
              </a:rPr>
              <a:t> Sacerdotes:      22.119</a:t>
            </a:r>
          </a:p>
          <a:p>
            <a:pPr marL="0" indent="0"/>
            <a:r>
              <a:rPr lang="pt-BR" b="1" dirty="0" smtClean="0">
                <a:latin typeface="Arial" pitchFamily="34" charset="0"/>
                <a:cs typeface="Arial" pitchFamily="34" charset="0"/>
              </a:rPr>
              <a:t> Consagradas:  33.386</a:t>
            </a:r>
          </a:p>
          <a:p>
            <a:pPr marL="0" indent="0"/>
            <a:r>
              <a:rPr lang="pt-BR" b="1" dirty="0" smtClean="0">
                <a:latin typeface="Arial" pitchFamily="34" charset="0"/>
                <a:cs typeface="Arial" pitchFamily="34" charset="0"/>
              </a:rPr>
              <a:t> Catequistas:   750.000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marL="0" indent="0"/>
            <a:r>
              <a:rPr lang="pt-BR" dirty="0" smtClean="0">
                <a:latin typeface="Arial Black" pitchFamily="34" charset="0"/>
              </a:rPr>
              <a:t>Alguns dados:</a:t>
            </a:r>
          </a:p>
        </p:txBody>
      </p:sp>
    </p:spTree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79512" y="264404"/>
            <a:ext cx="8634219" cy="6172957"/>
            <a:chOff x="-16442" y="37124"/>
            <a:chExt cx="9160442" cy="6400590"/>
          </a:xfrm>
        </p:grpSpPr>
        <p:sp>
          <p:nvSpPr>
            <p:cNvPr id="17" name="Fluxograma: Processo alternativo 4"/>
            <p:cNvSpPr>
              <a:spLocks noChangeArrowheads="1"/>
            </p:cNvSpPr>
            <p:nvPr/>
          </p:nvSpPr>
          <p:spPr bwMode="auto">
            <a:xfrm>
              <a:off x="3606800" y="534988"/>
              <a:ext cx="1838325" cy="1241425"/>
            </a:xfrm>
            <a:prstGeom prst="flowChartAlternateProcess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80" name="Imagem 3" descr="Descrição: Descrição: Descrição: Logo-Oficial-CNB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731837"/>
              <a:ext cx="752475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uxograma: Processo alternativo 5"/>
            <p:cNvSpPr>
              <a:spLocks noChangeArrowheads="1"/>
            </p:cNvSpPr>
            <p:nvPr/>
          </p:nvSpPr>
          <p:spPr bwMode="auto">
            <a:xfrm>
              <a:off x="2973388" y="1725613"/>
              <a:ext cx="3146425" cy="985837"/>
            </a:xfrm>
            <a:prstGeom prst="flowChartAlternateProcess">
              <a:avLst/>
            </a:prstGeom>
            <a:solidFill>
              <a:srgbClr val="365F91"/>
            </a:solidFill>
            <a:ln>
              <a:noFill/>
            </a:ln>
            <a:effectLst>
              <a:outerShdw dist="27940" dir="5400000" algn="ctr" rotWithShape="0">
                <a:srgbClr val="000000">
                  <a:alpha val="31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12 COMISSÕES EPISCOPAIS PASTORAIS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3246438" y="3205163"/>
              <a:ext cx="2603500" cy="744537"/>
            </a:xfrm>
            <a:prstGeom prst="flowChartAlternateProcess">
              <a:avLst/>
            </a:prstGeom>
            <a:solidFill>
              <a:srgbClr val="C0504D"/>
            </a:solidFill>
            <a:ln>
              <a:noFill/>
            </a:ln>
            <a:effectLst>
              <a:outerShdw dist="27940" dir="5400000" algn="ctr" rotWithShape="0">
                <a:srgbClr val="000000">
                  <a:alpha val="31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JUVENTUDE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1"/>
            <p:cNvSpPr>
              <a:spLocks noChangeArrowheads="1"/>
            </p:cNvSpPr>
            <p:nvPr/>
          </p:nvSpPr>
          <p:spPr bwMode="auto">
            <a:xfrm>
              <a:off x="6408738" y="4725988"/>
              <a:ext cx="2603500" cy="744537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DOUTRINA DA FÉ</a:t>
              </a:r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6119814" y="3476608"/>
              <a:ext cx="2603500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ANIMAÇÃO BÍBLICO-CATEQUÉTICA</a:t>
              </a:r>
            </a:p>
          </p:txBody>
        </p: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5975350" y="5693176"/>
              <a:ext cx="2603500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AÇÃO MISSIONÁRIA</a:t>
              </a: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270249" y="5427797"/>
              <a:ext cx="2603500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LAICATO</a:t>
              </a:r>
            </a:p>
          </p:txBody>
        </p:sp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465137" y="4876800"/>
              <a:ext cx="2603500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MINISTÉRIOS ORDENADOS E VIDA CONSAGRADA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6540499" y="2465162"/>
              <a:ext cx="2603500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ECUMENISMO E DIÁLOGO INTER-RELIGIOSO</a:t>
              </a: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-16442" y="3806825"/>
              <a:ext cx="2603501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LITURGIA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408738" y="1304925"/>
              <a:ext cx="2603500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CULTURA, EDUCAÇÃO, ENSINO RELIGIOSO E UNIVERSIDADES</a:t>
              </a: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241672" y="2460625"/>
              <a:ext cx="2603500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 dirty="0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SERVIÇO DA CARIDADE, DA JUSTIÇA E DA PAZ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>
              <a:off x="3516313" y="4289425"/>
              <a:ext cx="2603500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400" b="1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COMUNICAÇÃO SOCIAL</a:t>
              </a: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165667" y="1304924"/>
              <a:ext cx="2603500" cy="744538"/>
            </a:xfrm>
            <a:prstGeom prst="flowChartAlternateProcess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504D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normalizeH="0" baseline="0" dirty="0" smtClean="0">
                  <a:ln w="1905"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VIDA E FAMÍLIA</a:t>
              </a:r>
              <a:endParaRPr kumimoji="0" lang="pt-BR" sz="1800" b="1" i="0" u="none" strike="noStrike" normalizeH="0" baseline="0" dirty="0" smtClean="0">
                <a:ln w="1905"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74159" y="37124"/>
              <a:ext cx="195990" cy="382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0" y="457200"/>
              <a:ext cx="0" cy="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0" y="130492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179512" y="18864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 CNBB E A COMISSÃO EPISCOPAL PASTORAL PARA A JUVENTUDE</a:t>
            </a:r>
            <a:endParaRPr lang="pt-BR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1908711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-252536" y="1988840"/>
            <a:ext cx="9144000" cy="26640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pt-BR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COMISSÃO EPISCOPAL PASTORAL PARA A JUVENTUDE</a:t>
            </a:r>
            <a:endParaRPr lang="pt-BR" sz="5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AutoShape 2" descr="https://mail.google.com/mail/?attid=0.1&amp;disp=emb&amp;view=att&amp;th=12a63e5bfd1520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52" name="AutoShape 4" descr="https://mail.google.com/mail/?attid=0.1&amp;disp=emb&amp;view=att&amp;th=12a63e5bfd1520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053" name="AutoShape 6" descr="https://mail.google.com/mail/?attid=0.1&amp;disp=emb&amp;view=att&amp;th=12a63e5bfd1520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1188" y="260351"/>
          <a:ext cx="7921625" cy="1296442"/>
        </p:xfrm>
        <a:graphic>
          <a:graphicData uri="http://schemas.openxmlformats.org/drawingml/2006/table">
            <a:tbl>
              <a:tblPr/>
              <a:tblGrid>
                <a:gridCol w="921099"/>
                <a:gridCol w="7000526"/>
              </a:tblGrid>
              <a:tr h="1296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  <a:cs typeface="Times New Roman"/>
                        </a:rPr>
                        <a:t>CONFERÊNCIA NACIONAL DOS BISPOS DO </a:t>
                      </a:r>
                      <a:r>
                        <a:rPr lang="pt-BR" sz="2000" b="1" dirty="0" smtClean="0">
                          <a:latin typeface="Arial"/>
                          <a:ea typeface="Calibri"/>
                          <a:cs typeface="Times New Roman"/>
                        </a:rPr>
                        <a:t>BRASIL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8" name="Imagem 1" descr="Logo-Oficial-CN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45330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organograma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797"/>
          <a:stretch>
            <a:fillRect/>
          </a:stretch>
        </p:blipFill>
        <p:spPr>
          <a:xfrm>
            <a:off x="323528" y="980728"/>
            <a:ext cx="8562466" cy="489654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COMISSÃO EPISCOPAL PASTORAL PARA A JUVENTUDE  </a:t>
            </a:r>
          </a:p>
        </p:txBody>
      </p:sp>
    </p:spTree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836712"/>
          </a:xfrm>
        </p:spPr>
        <p:txBody>
          <a:bodyPr>
            <a:noAutofit/>
          </a:bodyPr>
          <a:lstStyle/>
          <a:p>
            <a:pPr algn="ctr"/>
            <a:r>
              <a:rPr lang="pt-BR" sz="2600" dirty="0" smtClean="0">
                <a:latin typeface="Arial Black" pitchFamily="34" charset="0"/>
              </a:rPr>
              <a:t>A COMISSÃO EPISCOPAL PARA A JUVENTUDE</a:t>
            </a:r>
            <a:endParaRPr lang="pt-BR" sz="2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Espaço Reservado para Conteúdo 6" descr="organograma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8229600" cy="3534987"/>
          </a:xfrm>
        </p:spPr>
      </p:pic>
      <p:pic>
        <p:nvPicPr>
          <p:cNvPr id="1027" name="Picture 3" descr="C:\Users\User\Downloads\bispos_referenciaisjuventude.jpg"/>
          <p:cNvPicPr>
            <a:picLocks noChangeAspect="1" noChangeArrowheads="1"/>
          </p:cNvPicPr>
          <p:nvPr/>
        </p:nvPicPr>
        <p:blipFill>
          <a:blip r:embed="rId3" cstate="print"/>
          <a:srcRect l="4868" t="17405" r="5826"/>
          <a:stretch>
            <a:fillRect/>
          </a:stretch>
        </p:blipFill>
        <p:spPr bwMode="auto">
          <a:xfrm>
            <a:off x="6203586" y="1665622"/>
            <a:ext cx="2751480" cy="1907394"/>
          </a:xfrm>
          <a:prstGeom prst="rect">
            <a:avLst/>
          </a:prstGeom>
          <a:noFill/>
        </p:spPr>
      </p:pic>
      <p:pic>
        <p:nvPicPr>
          <p:cNvPr id="1028" name="Picture 4" descr="C:\Users\User\Downloads\setorassessore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260" y="4509120"/>
            <a:ext cx="3366310" cy="1944216"/>
          </a:xfrm>
          <a:prstGeom prst="rect">
            <a:avLst/>
          </a:prstGeom>
          <a:noFill/>
        </p:spPr>
      </p:pic>
      <p:pic>
        <p:nvPicPr>
          <p:cNvPr id="1030" name="Picture 6" descr="C:\Users\User\Pictures\DSC08640.JPG"/>
          <p:cNvPicPr>
            <a:picLocks noChangeAspect="1" noChangeArrowheads="1"/>
          </p:cNvPicPr>
          <p:nvPr/>
        </p:nvPicPr>
        <p:blipFill>
          <a:blip r:embed="rId5" cstate="print"/>
          <a:srcRect b="15850"/>
          <a:stretch>
            <a:fillRect/>
          </a:stretch>
        </p:blipFill>
        <p:spPr bwMode="auto">
          <a:xfrm>
            <a:off x="1073729" y="4293096"/>
            <a:ext cx="3756755" cy="1944216"/>
          </a:xfrm>
          <a:prstGeom prst="rect">
            <a:avLst/>
          </a:prstGeom>
          <a:noFill/>
        </p:spPr>
      </p:pic>
      <p:pic>
        <p:nvPicPr>
          <p:cNvPr id="1037" name="Picture 13" descr="C:\Users\User\Downloads\JMJ-CatequeseDDino1 (1).jpg"/>
          <p:cNvPicPr>
            <a:picLocks noChangeAspect="1" noChangeArrowheads="1"/>
          </p:cNvPicPr>
          <p:nvPr/>
        </p:nvPicPr>
        <p:blipFill>
          <a:blip r:embed="rId6" cstate="print"/>
          <a:srcRect l="9839" r="11446"/>
          <a:stretch>
            <a:fillRect/>
          </a:stretch>
        </p:blipFill>
        <p:spPr bwMode="auto">
          <a:xfrm>
            <a:off x="611560" y="1052736"/>
            <a:ext cx="1152128" cy="1341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C:\Users\User\Downloads\49ag_domeduardojuventu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764704"/>
            <a:ext cx="1080120" cy="1366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14" descr="C:\Users\User\Downloads\dom_vilson_bass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980728"/>
            <a:ext cx="1087438" cy="151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9" name="Picture 15" descr="C:\Users\User\Downloads\padre-savio_enm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3729" y="2348880"/>
            <a:ext cx="1049999" cy="1227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0" name="Picture 16" descr="C:\Users\User\Downloads\274883.jpg"/>
          <p:cNvPicPr>
            <a:picLocks noChangeAspect="1" noChangeArrowheads="1"/>
          </p:cNvPicPr>
          <p:nvPr/>
        </p:nvPicPr>
        <p:blipFill>
          <a:blip r:embed="rId10" cstate="print"/>
          <a:srcRect l="21702" t="995" b="19738"/>
          <a:stretch>
            <a:fillRect/>
          </a:stretch>
        </p:blipFill>
        <p:spPr bwMode="auto">
          <a:xfrm>
            <a:off x="2339752" y="2276872"/>
            <a:ext cx="1080694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655051"/>
      </p:ext>
    </p:extLst>
  </p:cSld>
  <p:clrMapOvr>
    <a:masterClrMapping/>
  </p:clrMapOvr>
  <p:transition xmlns:p14="http://schemas.microsoft.com/office/powerpoint/2010/main" spd="med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</TotalTime>
  <Words>621</Words>
  <Application>Microsoft Macintosh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Concurso</vt:lpstr>
      <vt:lpstr>PowerPoint Presentation</vt:lpstr>
      <vt:lpstr>IGREJA DO BRASIL:  OPÇÃO AFETIVA E EFETIVA PELOS JOVENS</vt:lpstr>
      <vt:lpstr>ALGUNS ACONTECIMENTOS NACIONAIS:</vt:lpstr>
      <vt:lpstr>REGIONAIS DA CNBB NO BRASIL</vt:lpstr>
      <vt:lpstr>Alguns dados:</vt:lpstr>
      <vt:lpstr>PowerPoint Presentation</vt:lpstr>
      <vt:lpstr>COMISSÃO EPISCOPAL PASTORAL PARA A JUVENTUDE</vt:lpstr>
      <vt:lpstr>COMISSÃO EPISCOPAL PASTORAL PARA A JUVENTUDE  </vt:lpstr>
      <vt:lpstr>A COMISSÃO EPISCOPAL PARA A JUVENTUDE</vt:lpstr>
      <vt:lpstr>PowerPoint Presentation</vt:lpstr>
      <vt:lpstr>Pastorais da Juventude:</vt:lpstr>
      <vt:lpstr>Movimentos Eclesiais:</vt:lpstr>
      <vt:lpstr>Congregações Religiosas:</vt:lpstr>
      <vt:lpstr>Novas Comunidades:</vt:lpstr>
      <vt:lpstr>PowerPoint Presentation</vt:lpstr>
      <vt:lpstr>PowerPoint Presentation</vt:lpstr>
      <vt:lpstr>COMISSÃO EPISCOPAL PASTORAL PARA A JUVENTUDE   PROJETOS 2011 a 2015 </vt:lpstr>
      <vt:lpstr>PROJETOS</vt:lpstr>
      <vt:lpstr>PROJETOS</vt:lpstr>
      <vt:lpstr>PROJETOS</vt:lpstr>
      <vt:lpstr>PROJETOS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IGREJA DO BRASIL:  OPÇÃO AFETIVA E EFETIVA PELOS JOVENS</dc:title>
  <dc:creator>Particular</dc:creator>
  <cp:lastModifiedBy>Pe. Carlos  Savio</cp:lastModifiedBy>
  <cp:revision>94</cp:revision>
  <dcterms:created xsi:type="dcterms:W3CDTF">2012-03-21T13:31:14Z</dcterms:created>
  <dcterms:modified xsi:type="dcterms:W3CDTF">2012-03-30T05:41:35Z</dcterms:modified>
</cp:coreProperties>
</file>